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4" r:id="rId6"/>
    <p:sldId id="263" r:id="rId7"/>
    <p:sldId id="262" r:id="rId8"/>
    <p:sldId id="269" r:id="rId9"/>
    <p:sldId id="258" r:id="rId10"/>
    <p:sldId id="267" r:id="rId11"/>
    <p:sldId id="270" r:id="rId12"/>
    <p:sldId id="259" r:id="rId13"/>
    <p:sldId id="271" r:id="rId14"/>
    <p:sldId id="272" r:id="rId15"/>
    <p:sldId id="273" r:id="rId16"/>
    <p:sldId id="274" r:id="rId17"/>
    <p:sldId id="275" r:id="rId18"/>
    <p:sldId id="268" r:id="rId19"/>
    <p:sldId id="26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5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E3FBD-4549-4CAB-A9CB-FD23B1DC3519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AE1C-680E-4F8A-859F-EB8E5B80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.google.com/web/search/Crowells+Bog+Road+Brewster+MA/@41.74418108,-70.0558717,31.74709828a,984.40289384d,35y,-0h,0t,0r/data=CigiJgokCbnbbICb4ERAEdt3Bsf430RAGV1NqZ8GhFHAIQ-LKjnvhFHAOgMKA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Mapping Powerline RFI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 do you need?</a:t>
            </a:r>
          </a:p>
          <a:p>
            <a:r>
              <a:rPr lang="en-US" dirty="0" smtClean="0"/>
              <a:t>How do you begin?</a:t>
            </a:r>
          </a:p>
          <a:p>
            <a:r>
              <a:rPr lang="en-US" dirty="0" smtClean="0"/>
              <a:t>How do you analyze the results?</a:t>
            </a:r>
          </a:p>
          <a:p>
            <a:r>
              <a:rPr lang="en-US" dirty="0" smtClean="0"/>
              <a:t>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199" cy="55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0" y="5562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800" y="1905000"/>
            <a:ext cx="1676400" cy="34290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7148" y="5850194"/>
            <a:ext cx="5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QTH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45455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APPROX BEAM HEADING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3266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78464" y="326611"/>
            <a:ext cx="22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Where Should I Look?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3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the RFI Data Folder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60834"/>
              </p:ext>
            </p:extLst>
          </p:nvPr>
        </p:nvGraphicFramePr>
        <p:xfrm>
          <a:off x="1752600" y="2286000"/>
          <a:ext cx="5638800" cy="3428997"/>
        </p:xfrm>
        <a:graphic>
          <a:graphicData uri="http://schemas.openxmlformats.org/drawingml/2006/table">
            <a:tbl>
              <a:tblPr/>
              <a:tblGrid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41.76316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-70.0433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3600" y="1676401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LATITUDE LONGITUDE S-MTR ELEVATION SATS </a:t>
            </a:r>
          </a:p>
        </p:txBody>
      </p:sp>
    </p:spTree>
    <p:extLst>
      <p:ext uri="{BB962C8B-B14F-4D97-AF65-F5344CB8AC3E}">
        <p14:creationId xmlns:p14="http://schemas.microsoft.com/office/powerpoint/2010/main" val="22470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the data into Google My Maps</a:t>
            </a:r>
          </a:p>
          <a:p>
            <a:r>
              <a:rPr lang="en-US" dirty="0" smtClean="0"/>
              <a:t>Set up the color scheme to make high noise areas clear…e.g. S1 – S8 in green, S9 in yellow, S9+ in orange, S9+20 in red, S9+30 in black.</a:t>
            </a:r>
          </a:p>
          <a:p>
            <a:r>
              <a:rPr lang="en-US" dirty="0" smtClean="0"/>
              <a:t>Change the markers to plain circles for easier reading.</a:t>
            </a:r>
          </a:p>
          <a:p>
            <a:r>
              <a:rPr lang="en-US" dirty="0" smtClean="0"/>
              <a:t>Identify power pole areas with high noise signatures.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the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0216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Data to be Mapped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24000"/>
            <a:ext cx="84486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Map for Analysis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76400"/>
            <a:ext cx="84582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S-meter Color Coding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160707" cy="436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Symbol Selection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9813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126582"/>
            <a:ext cx="5476875" cy="32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0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274071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08392"/>
            <a:ext cx="492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Reviewing the detail with modified noise symbols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86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9" y="228600"/>
            <a:ext cx="51054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2181225"/>
            <a:ext cx="2950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the plot showing high </a:t>
            </a:r>
          </a:p>
          <a:p>
            <a:r>
              <a:rPr lang="en-US" dirty="0" smtClean="0"/>
              <a:t>noise in the vicinity of </a:t>
            </a:r>
          </a:p>
          <a:p>
            <a:r>
              <a:rPr lang="en-US" dirty="0" smtClean="0"/>
              <a:t>Millstone Rd. and </a:t>
            </a:r>
          </a:p>
          <a:p>
            <a:r>
              <a:rPr lang="en-US" dirty="0" smtClean="0"/>
              <a:t>Lund Farm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Powerline Noise?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Characteristic 8 MS audio peaks – may be more than one.  The noise may go away in wet weather when water fills in “</a:t>
            </a:r>
            <a:r>
              <a:rPr lang="en-US" dirty="0" err="1" smtClean="0"/>
              <a:t>microgaps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Buzzing sound on AM</a:t>
            </a:r>
          </a:p>
          <a:p>
            <a:r>
              <a:rPr lang="en-US" dirty="0" smtClean="0"/>
              <a:t>Since the </a:t>
            </a:r>
            <a:r>
              <a:rPr lang="en-US" dirty="0" err="1" smtClean="0"/>
              <a:t>fundimental</a:t>
            </a:r>
            <a:r>
              <a:rPr lang="en-US" dirty="0" smtClean="0"/>
              <a:t> is at 120 Hz, the noise is strongest at low frequencies, e.g. the AM broadcast band and less at higher frequencies.</a:t>
            </a:r>
          </a:p>
          <a:p>
            <a:r>
              <a:rPr lang="en-US" dirty="0" smtClean="0"/>
              <a:t>Resonant antennas will make the noise stronger on those frequencies for which they were designed.  HF hunting is therefore done with non-resonant short loops or sticks.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VHF </a:t>
            </a:r>
            <a:r>
              <a:rPr lang="en-US" dirty="0" err="1" smtClean="0"/>
              <a:t>yagi</a:t>
            </a:r>
            <a:r>
              <a:rPr lang="en-US" dirty="0" smtClean="0"/>
              <a:t> and IC705 to locate specific pole.</a:t>
            </a:r>
          </a:p>
          <a:p>
            <a:r>
              <a:rPr lang="en-US" dirty="0" smtClean="0"/>
              <a:t>Use ultrasonic dish to ID specific noisy component</a:t>
            </a:r>
          </a:p>
          <a:p>
            <a:pPr lvl="1"/>
            <a:r>
              <a:rPr lang="en-US" dirty="0" smtClean="0"/>
              <a:t>Candidates are line ties, transformers, lightning arrestors, cracked insulators…</a:t>
            </a:r>
          </a:p>
          <a:p>
            <a:r>
              <a:rPr lang="en-US" dirty="0" smtClean="0"/>
              <a:t>Report problem to power company…state location, NOT pole number and get a case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IC705 that includes CI-V S-meter export and GPS.</a:t>
            </a:r>
          </a:p>
          <a:p>
            <a:r>
              <a:rPr lang="en-US" dirty="0" smtClean="0"/>
              <a:t>Quiet (RFI) vehicle.</a:t>
            </a:r>
          </a:p>
          <a:p>
            <a:r>
              <a:rPr lang="en-US" dirty="0" smtClean="0"/>
              <a:t>RFI-quiet Windows laptop running W4DD software (Win10,11.)</a:t>
            </a:r>
          </a:p>
          <a:p>
            <a:r>
              <a:rPr lang="en-US" dirty="0" smtClean="0"/>
              <a:t>Interconnecting cable with ferrites for RFI </a:t>
            </a:r>
            <a:r>
              <a:rPr lang="en-US" dirty="0" err="1" smtClean="0"/>
              <a:t>suppresson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 meter mobile antenna (e.g. </a:t>
            </a:r>
            <a:r>
              <a:rPr lang="en-US" dirty="0" err="1" smtClean="0"/>
              <a:t>hamstick</a:t>
            </a:r>
            <a:r>
              <a:rPr lang="en-US" dirty="0" smtClean="0"/>
              <a:t>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the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W4DD software (contact me)</a:t>
            </a:r>
          </a:p>
          <a:p>
            <a:r>
              <a:rPr lang="en-US" dirty="0" smtClean="0"/>
              <a:t>Install the </a:t>
            </a:r>
            <a:r>
              <a:rPr lang="en-US" dirty="0" err="1" smtClean="0"/>
              <a:t>usb</a:t>
            </a:r>
            <a:r>
              <a:rPr lang="en-US" dirty="0" smtClean="0"/>
              <a:t> drivers from the </a:t>
            </a:r>
            <a:r>
              <a:rPr lang="en-US" dirty="0" err="1" smtClean="0"/>
              <a:t>Icom</a:t>
            </a:r>
            <a:r>
              <a:rPr lang="en-US" dirty="0" smtClean="0"/>
              <a:t> web site</a:t>
            </a:r>
          </a:p>
          <a:p>
            <a:r>
              <a:rPr lang="en-US" dirty="0" smtClean="0"/>
              <a:t>You may need a Google account for </a:t>
            </a:r>
            <a:r>
              <a:rPr lang="en-US" dirty="0" err="1" smtClean="0"/>
              <a:t>MyMaps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060190" cy="256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334"/>
            <a:ext cx="4876800" cy="65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1" y="2362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Win10 Laptop connected to IC705 with </a:t>
            </a:r>
            <a:r>
              <a:rPr lang="en-US" dirty="0" err="1" smtClean="0"/>
              <a:t>microUSB</a:t>
            </a:r>
            <a:r>
              <a:rPr lang="en-US" dirty="0" smtClean="0"/>
              <a:t> to USB 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3395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10M </a:t>
            </a:r>
            <a:r>
              <a:rPr lang="en-US" dirty="0" err="1"/>
              <a:t>H</a:t>
            </a:r>
            <a:r>
              <a:rPr lang="en-US" dirty="0" err="1" smtClean="0"/>
              <a:t>amstick</a:t>
            </a:r>
            <a:r>
              <a:rPr lang="en-US" dirty="0" smtClean="0"/>
              <a:t> on three magnet mag mount (behind 2M/70 cm mag mount.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10M Mobile?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Powerline noise propagates down the power line.</a:t>
            </a:r>
          </a:p>
          <a:p>
            <a:r>
              <a:rPr lang="en-US" dirty="0" smtClean="0"/>
              <a:t>This smears the noise signature at low frequencies and makes identification of a specific pole difficult.</a:t>
            </a:r>
          </a:p>
          <a:p>
            <a:r>
              <a:rPr lang="en-US" dirty="0" smtClean="0"/>
              <a:t>28 MHz is sufficiently high in frequency to identify a cluster of suspect poles.</a:t>
            </a:r>
          </a:p>
          <a:p>
            <a:r>
              <a:rPr lang="en-US" dirty="0" smtClean="0"/>
              <a:t>Haven’t tried 6M but I suspect similar behavior.  Might be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56022" y="1756304"/>
            <a:ext cx="914400" cy="3200400"/>
            <a:chOff x="1066800" y="1524000"/>
            <a:chExt cx="914400" cy="3200400"/>
          </a:xfrm>
        </p:grpSpPr>
        <p:sp>
          <p:nvSpPr>
            <p:cNvPr id="4" name="Rectangle 3"/>
            <p:cNvSpPr/>
            <p:nvPr/>
          </p:nvSpPr>
          <p:spPr>
            <a:xfrm>
              <a:off x="1447800" y="1752600"/>
              <a:ext cx="762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66800" y="22098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66800" y="15240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32302" y="1832504"/>
            <a:ext cx="914400" cy="3200400"/>
            <a:chOff x="1066800" y="1524000"/>
            <a:chExt cx="914400" cy="3200400"/>
          </a:xfrm>
        </p:grpSpPr>
        <p:sp>
          <p:nvSpPr>
            <p:cNvPr id="12" name="Rectangle 11"/>
            <p:cNvSpPr/>
            <p:nvPr/>
          </p:nvSpPr>
          <p:spPr>
            <a:xfrm>
              <a:off x="1447800" y="1752600"/>
              <a:ext cx="762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66800" y="22098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66800" y="15240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26625" y="1930824"/>
            <a:ext cx="914400" cy="3200400"/>
            <a:chOff x="1066800" y="1524000"/>
            <a:chExt cx="914400" cy="3200400"/>
          </a:xfrm>
        </p:grpSpPr>
        <p:sp>
          <p:nvSpPr>
            <p:cNvPr id="16" name="Rectangle 15"/>
            <p:cNvSpPr/>
            <p:nvPr/>
          </p:nvSpPr>
          <p:spPr>
            <a:xfrm>
              <a:off x="1447800" y="1752600"/>
              <a:ext cx="762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66800" y="22098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66800" y="15240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147913" y="1876749"/>
            <a:ext cx="914400" cy="3200400"/>
            <a:chOff x="1066800" y="1524000"/>
            <a:chExt cx="914400" cy="3200400"/>
          </a:xfrm>
        </p:grpSpPr>
        <p:sp>
          <p:nvSpPr>
            <p:cNvPr id="20" name="Rectangle 19"/>
            <p:cNvSpPr/>
            <p:nvPr/>
          </p:nvSpPr>
          <p:spPr>
            <a:xfrm>
              <a:off x="1447800" y="1752600"/>
              <a:ext cx="76200" cy="297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066800" y="22098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66800" y="1524000"/>
              <a:ext cx="914400" cy="838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33400" y="121920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0767" y="585573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VHF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034569" y="1403865"/>
            <a:ext cx="1861031" cy="405887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895600" y="1258697"/>
            <a:ext cx="1865670" cy="506811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761271" y="1403865"/>
            <a:ext cx="1868130" cy="391140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629400" y="1467688"/>
            <a:ext cx="1868129" cy="327317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74273" y="577334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HF VS. VHF Noise Profiles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>
          <a:xfrm>
            <a:off x="1186968" y="5696331"/>
            <a:ext cx="1887305" cy="102559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935304" y="5742051"/>
            <a:ext cx="1666862" cy="113681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32948" y="5750359"/>
            <a:ext cx="1861031" cy="117381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074273" y="5367192"/>
            <a:ext cx="1861031" cy="454829"/>
          </a:xfrm>
          <a:custGeom>
            <a:avLst/>
            <a:gdLst>
              <a:gd name="connsiteX0" fmla="*/ 0 w 2020529"/>
              <a:gd name="connsiteY0" fmla="*/ 235974 h 235974"/>
              <a:gd name="connsiteX1" fmla="*/ 1091380 w 2020529"/>
              <a:gd name="connsiteY1" fmla="*/ 0 h 235974"/>
              <a:gd name="connsiteX2" fmla="*/ 2020529 w 2020529"/>
              <a:gd name="connsiteY2" fmla="*/ 235974 h 235974"/>
              <a:gd name="connsiteX3" fmla="*/ 2020529 w 2020529"/>
              <a:gd name="connsiteY3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0529" h="235974">
                <a:moveTo>
                  <a:pt x="0" y="235974"/>
                </a:moveTo>
                <a:cubicBezTo>
                  <a:pt x="377312" y="117987"/>
                  <a:pt x="754625" y="0"/>
                  <a:pt x="1091380" y="0"/>
                </a:cubicBezTo>
                <a:cubicBezTo>
                  <a:pt x="1428135" y="0"/>
                  <a:pt x="2020529" y="235974"/>
                  <a:pt x="2020529" y="235974"/>
                </a:cubicBezTo>
                <a:lnTo>
                  <a:pt x="2020529" y="2359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22161" y="5912233"/>
            <a:ext cx="140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Powerline</a:t>
            </a:r>
          </a:p>
          <a:p>
            <a:pPr algn="ctr"/>
            <a:r>
              <a:rPr lang="en-US" dirty="0" smtClean="0"/>
              <a:t>Noise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 a partner with you – you concentrate on driving!</a:t>
            </a:r>
          </a:p>
          <a:p>
            <a:r>
              <a:rPr lang="en-US" dirty="0">
                <a:hlinkClick r:id="rId2"/>
              </a:rPr>
              <a:t>I</a:t>
            </a:r>
            <a:r>
              <a:rPr lang="en-US" dirty="0" smtClean="0">
                <a:hlinkClick r:id="rId2"/>
              </a:rPr>
              <a:t>dentify an area of interest (beam headings, topography, etc.) </a:t>
            </a:r>
            <a:endParaRPr lang="en-US" dirty="0" smtClean="0"/>
          </a:p>
          <a:p>
            <a:r>
              <a:rPr lang="en-US" dirty="0" smtClean="0"/>
              <a:t>Use the AM mode on the IC705.</a:t>
            </a:r>
          </a:p>
          <a:p>
            <a:r>
              <a:rPr lang="en-US" dirty="0" smtClean="0"/>
              <a:t>Note hills are strong RFI attenuators and the more beam headings affect the noise, the further away it is.</a:t>
            </a:r>
          </a:p>
          <a:p>
            <a:r>
              <a:rPr lang="en-US" dirty="0" smtClean="0"/>
              <a:t>Start up the software and drive the area.  A speed of 30 mph usually works well.  Be aware of traffic!</a:t>
            </a:r>
          </a:p>
          <a:p>
            <a:r>
              <a:rPr lang="en-US" dirty="0" smtClean="0"/>
              <a:t>When in doubt, cover more territory than you plan 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Factor the weather into your plans…wet weather can  make power line RFI go away! </a:t>
            </a:r>
            <a:r>
              <a:rPr lang="en-US" dirty="0"/>
              <a:t>(the </a:t>
            </a:r>
            <a:r>
              <a:rPr lang="en-US" dirty="0" err="1"/>
              <a:t>microgaps</a:t>
            </a:r>
            <a:r>
              <a:rPr lang="en-US" dirty="0"/>
              <a:t> </a:t>
            </a:r>
            <a:r>
              <a:rPr lang="en-US" dirty="0" smtClean="0"/>
              <a:t>fill in)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652</Words>
  <Application>Microsoft Office PowerPoint</Application>
  <PresentationFormat>On-screen Show (4:3)</PresentationFormat>
  <Paragraphs>131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Mapping Powerline RFI</vt:lpstr>
      <vt:lpstr>Is it Powerline Noise?</vt:lpstr>
      <vt:lpstr>What Do you Need?</vt:lpstr>
      <vt:lpstr>Setting up the PC</vt:lpstr>
      <vt:lpstr>PowerPoint Presentation</vt:lpstr>
      <vt:lpstr>PowerPoint Presentation</vt:lpstr>
      <vt:lpstr>Why 10M Mobile?</vt:lpstr>
      <vt:lpstr>PowerPoint Presentation</vt:lpstr>
      <vt:lpstr>How Do You Begin?</vt:lpstr>
      <vt:lpstr>PowerPoint Presentation</vt:lpstr>
      <vt:lpstr>Data in the RFI Data Folder</vt:lpstr>
      <vt:lpstr>Analyzing the Results</vt:lpstr>
      <vt:lpstr>Importing the Data</vt:lpstr>
      <vt:lpstr>Select Data to be Mapped</vt:lpstr>
      <vt:lpstr>Customizing the Map for Analysis</vt:lpstr>
      <vt:lpstr>Select S-meter Color Coding</vt:lpstr>
      <vt:lpstr>Color and Symbol Selection</vt:lpstr>
      <vt:lpstr>PowerPoint Presentation</vt:lpstr>
      <vt:lpstr>PowerPoint Presentation</vt:lpstr>
      <vt:lpstr>Follow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Powerline RFI</dc:title>
  <dc:creator>Robert Leiden</dc:creator>
  <cp:lastModifiedBy>Robert Leiden</cp:lastModifiedBy>
  <cp:revision>50</cp:revision>
  <dcterms:created xsi:type="dcterms:W3CDTF">2024-08-08T23:11:50Z</dcterms:created>
  <dcterms:modified xsi:type="dcterms:W3CDTF">2024-08-23T12:20:16Z</dcterms:modified>
</cp:coreProperties>
</file>